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01C8FC-0436-4396-911A-048680D0EC67}" type="datetimeFigureOut">
              <a:rPr lang="en-US" smtClean="0"/>
              <a:pPr/>
              <a:t>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4BB271-A738-48C7-B8CA-F6CD1AB73D9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4BB271-A738-48C7-B8CA-F6CD1AB73D9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6EE7D8-6A66-485B-B616-02075702A965}" type="datetimeFigureOut">
              <a:rPr lang="en-US" smtClean="0"/>
              <a:pPr/>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1B7F1-9642-40BA-9CCA-E876ED56ED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6EE7D8-6A66-485B-B616-02075702A965}" type="datetimeFigureOut">
              <a:rPr lang="en-US" smtClean="0"/>
              <a:pPr/>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1B7F1-9642-40BA-9CCA-E876ED56ED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6EE7D8-6A66-485B-B616-02075702A965}" type="datetimeFigureOut">
              <a:rPr lang="en-US" smtClean="0"/>
              <a:pPr/>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1B7F1-9642-40BA-9CCA-E876ED56ED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6EE7D8-6A66-485B-B616-02075702A965}" type="datetimeFigureOut">
              <a:rPr lang="en-US" smtClean="0"/>
              <a:pPr/>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1B7F1-9642-40BA-9CCA-E876ED56ED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6EE7D8-6A66-485B-B616-02075702A965}" type="datetimeFigureOut">
              <a:rPr lang="en-US" smtClean="0"/>
              <a:pPr/>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1B7F1-9642-40BA-9CCA-E876ED56ED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6EE7D8-6A66-485B-B616-02075702A965}" type="datetimeFigureOut">
              <a:rPr lang="en-US" smtClean="0"/>
              <a:pPr/>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B1B7F1-9642-40BA-9CCA-E876ED56ED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6EE7D8-6A66-485B-B616-02075702A965}" type="datetimeFigureOut">
              <a:rPr lang="en-US" smtClean="0"/>
              <a:pPr/>
              <a:t>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B1B7F1-9642-40BA-9CCA-E876ED56ED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6EE7D8-6A66-485B-B616-02075702A965}" type="datetimeFigureOut">
              <a:rPr lang="en-US" smtClean="0"/>
              <a:pPr/>
              <a:t>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B1B7F1-9642-40BA-9CCA-E876ED56ED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EE7D8-6A66-485B-B616-02075702A965}" type="datetimeFigureOut">
              <a:rPr lang="en-US" smtClean="0"/>
              <a:pPr/>
              <a:t>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B1B7F1-9642-40BA-9CCA-E876ED56ED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EE7D8-6A66-485B-B616-02075702A965}" type="datetimeFigureOut">
              <a:rPr lang="en-US" smtClean="0"/>
              <a:pPr/>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B1B7F1-9642-40BA-9CCA-E876ED56ED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EE7D8-6A66-485B-B616-02075702A965}" type="datetimeFigureOut">
              <a:rPr lang="en-US" smtClean="0"/>
              <a:pPr/>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B1B7F1-9642-40BA-9CCA-E876ED56ED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EE7D8-6A66-485B-B616-02075702A965}" type="datetimeFigureOut">
              <a:rPr lang="en-US" smtClean="0"/>
              <a:pPr/>
              <a:t>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1B7F1-9642-40BA-9CCA-E876ED56ED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predator@embl-heidelberg.d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style>
          <a:lnRef idx="0">
            <a:schemeClr val="accent1"/>
          </a:lnRef>
          <a:fillRef idx="3">
            <a:schemeClr val="accent1"/>
          </a:fillRef>
          <a:effectRef idx="3">
            <a:schemeClr val="accent1"/>
          </a:effectRef>
          <a:fontRef idx="minor">
            <a:schemeClr val="lt1"/>
          </a:fontRef>
        </p:style>
        <p:txBody>
          <a:bodyPr>
            <a:normAutofit/>
          </a:bodyPr>
          <a:lstStyle/>
          <a:p>
            <a:r>
              <a:rPr lang="en-US" sz="6600" b="1" dirty="0" smtClean="0"/>
              <a:t>Hierarchy of Protein </a:t>
            </a:r>
            <a:endParaRPr lang="en-US" sz="6600" b="1"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Secondary Protein Structure Prediction Algorithm : PREDATOR</a:t>
            </a:r>
            <a:endParaRPr lang="en-US" dirty="0"/>
          </a:p>
        </p:txBody>
      </p:sp>
      <p:sp>
        <p:nvSpPr>
          <p:cNvPr id="3" name="Content Placeholder 2"/>
          <p:cNvSpPr>
            <a:spLocks noGrp="1"/>
          </p:cNvSpPr>
          <p:nvPr>
            <p:ph idx="1"/>
          </p:nvPr>
        </p:nvSpPr>
        <p:spPr/>
        <p:txBody>
          <a:bodyPr>
            <a:normAutofit/>
          </a:bodyPr>
          <a:lstStyle/>
          <a:p>
            <a:pPr algn="just"/>
            <a:r>
              <a:rPr lang="en-US" sz="2000" dirty="0" smtClean="0"/>
              <a:t>The PREDATOR Secondary Structure prediction algorithm is based on the recognition of hydrogen-bonded residues in the amino acid sequence. </a:t>
            </a:r>
          </a:p>
          <a:p>
            <a:pPr algn="just"/>
            <a:r>
              <a:rPr lang="en-US" sz="2000" dirty="0" smtClean="0"/>
              <a:t>It uses database derived statistics on residue type occurrence in different classes of  local hydrogen bonding structures.</a:t>
            </a:r>
          </a:p>
          <a:p>
            <a:pPr algn="just"/>
            <a:r>
              <a:rPr lang="en-US" sz="2000" dirty="0" smtClean="0"/>
              <a:t>The novel feature of this method is its reliance on local </a:t>
            </a:r>
            <a:r>
              <a:rPr lang="en-US" sz="2000" dirty="0" err="1" smtClean="0"/>
              <a:t>pairwise</a:t>
            </a:r>
            <a:r>
              <a:rPr lang="en-US" sz="2000" dirty="0" smtClean="0"/>
              <a:t> alignment of the sequence to be predicted between each related sequence.</a:t>
            </a:r>
          </a:p>
          <a:p>
            <a:pPr algn="just"/>
            <a:r>
              <a:rPr lang="en-US" sz="2000" dirty="0" smtClean="0"/>
              <a:t>  sequences can be submitted to the PREDATOR server either by sending email message to </a:t>
            </a:r>
            <a:r>
              <a:rPr lang="en-US" sz="2000" i="1" dirty="0" smtClean="0">
                <a:hlinkClick r:id="rId2"/>
              </a:rPr>
              <a:t>predator@embl-heidelberg.de</a:t>
            </a:r>
            <a:r>
              <a:rPr lang="en-US" sz="2000" i="1" dirty="0" smtClean="0"/>
              <a:t> </a:t>
            </a:r>
            <a:r>
              <a:rPr lang="en-US" sz="2000" dirty="0" smtClean="0"/>
              <a:t>or by using web front end.</a:t>
            </a:r>
          </a:p>
          <a:p>
            <a:pPr algn="just"/>
            <a:r>
              <a:rPr lang="en-US" sz="2000" dirty="0" smtClean="0"/>
              <a:t>The input sequence can be either FASTA,MSF or CLUSTAL format. </a:t>
            </a:r>
          </a:p>
          <a:p>
            <a:pPr algn="just"/>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Secondary Protein Structure Prediction Algorithm : PSIPRED</a:t>
            </a:r>
            <a:endParaRPr lang="en-US" dirty="0"/>
          </a:p>
        </p:txBody>
      </p:sp>
      <p:sp>
        <p:nvSpPr>
          <p:cNvPr id="3" name="Content Placeholder 2"/>
          <p:cNvSpPr>
            <a:spLocks noGrp="1"/>
          </p:cNvSpPr>
          <p:nvPr>
            <p:ph idx="1"/>
          </p:nvPr>
        </p:nvSpPr>
        <p:spPr/>
        <p:txBody>
          <a:bodyPr>
            <a:normAutofit/>
          </a:bodyPr>
          <a:lstStyle/>
          <a:p>
            <a:pPr algn="just"/>
            <a:r>
              <a:rPr lang="en-US" sz="2000" dirty="0" smtClean="0"/>
              <a:t>The PSIPRED method, developed at the University of Warwick, UK, uses the knowledge inferred from PSI-BLAST (</a:t>
            </a:r>
            <a:r>
              <a:rPr lang="en-US" sz="2000" dirty="0" err="1" smtClean="0"/>
              <a:t>Altschul</a:t>
            </a:r>
            <a:r>
              <a:rPr lang="en-US" sz="2000" dirty="0" smtClean="0"/>
              <a:t> et al., 1997; cf. Chapter 8) searches of the input sequence to perform predictions.</a:t>
            </a:r>
          </a:p>
          <a:p>
            <a:pPr algn="just"/>
            <a:r>
              <a:rPr lang="en-US" sz="2000" dirty="0" smtClean="0"/>
              <a:t> PSIPRED uses two </a:t>
            </a:r>
            <a:r>
              <a:rPr lang="en-US" sz="2000" dirty="0" err="1" smtClean="0"/>
              <a:t>feedforward</a:t>
            </a:r>
            <a:r>
              <a:rPr lang="en-US" sz="2000" dirty="0" smtClean="0"/>
              <a:t> neural networks to perform the analysis on the </a:t>
            </a:r>
            <a:r>
              <a:rPr lang="en-US" sz="2000" dirty="0" err="1" smtClean="0"/>
              <a:t>proﬁle</a:t>
            </a:r>
            <a:r>
              <a:rPr lang="en-US" sz="2000" dirty="0" smtClean="0"/>
              <a:t> obtained from PSI-BLAST. </a:t>
            </a:r>
          </a:p>
          <a:p>
            <a:pPr algn="just"/>
            <a:r>
              <a:rPr lang="en-US" sz="2000" dirty="0" smtClean="0"/>
              <a:t>Sequences can be submitted through a simple Web front end, in either single-letter raw format or in FASTA format. </a:t>
            </a:r>
          </a:p>
          <a:p>
            <a:pPr algn="just"/>
            <a:r>
              <a:rPr lang="en-US" sz="2000" dirty="0" smtClean="0"/>
              <a:t>The results from the PSIPRED prediction are returned as a text </a:t>
            </a:r>
            <a:r>
              <a:rPr lang="en-US" sz="2000" dirty="0" err="1" smtClean="0"/>
              <a:t>ﬁle</a:t>
            </a:r>
            <a:r>
              <a:rPr lang="en-US" sz="2000" dirty="0" smtClean="0"/>
              <a:t> in an E-mail message. In addition, a link is also provided in the E-mail message to a graphical representation of the secondary structure prediction, visualized using a Java application called PSIPRED view. In this representation, the positions of the helices and strands are schematically represented above the target sequence. </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Secondary Protein Structure Prediction Algorithm : SPOMA</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sz="2000" dirty="0" smtClean="0"/>
              <a:t>The Protein Sequence Analysis server at the Centre National de la </a:t>
            </a:r>
            <a:r>
              <a:rPr lang="en-US" sz="2000" dirty="0" err="1" smtClean="0"/>
              <a:t>Recherche</a:t>
            </a:r>
            <a:r>
              <a:rPr lang="en-US" sz="2000" dirty="0" smtClean="0"/>
              <a:t> </a:t>
            </a:r>
            <a:r>
              <a:rPr lang="en-US" sz="2000" dirty="0" err="1" smtClean="0"/>
              <a:t>Scientiﬁque</a:t>
            </a:r>
            <a:r>
              <a:rPr lang="en-US" sz="2000" dirty="0" smtClean="0"/>
              <a:t> (CNRS) in Lyons, France, takes a unique approach in making secondary structure predictions: rather than using a single method, it uses </a:t>
            </a:r>
            <a:r>
              <a:rPr lang="en-US" sz="2000" dirty="0" err="1" smtClean="0"/>
              <a:t>ﬁve</a:t>
            </a:r>
            <a:r>
              <a:rPr lang="en-US" sz="2000" dirty="0" smtClean="0"/>
              <a:t>, the predictions from which are subsequently used to come up with a ‘‘consensus prediction.’’ The methods used are the </a:t>
            </a:r>
            <a:r>
              <a:rPr lang="en-US" sz="2000" dirty="0" err="1" smtClean="0"/>
              <a:t>Garnier</a:t>
            </a:r>
            <a:r>
              <a:rPr lang="en-US" sz="2000" dirty="0" smtClean="0"/>
              <a:t>–</a:t>
            </a:r>
            <a:r>
              <a:rPr lang="en-US" sz="2000" dirty="0" err="1" smtClean="0"/>
              <a:t>Gibrat</a:t>
            </a:r>
            <a:r>
              <a:rPr lang="en-US" sz="2000" dirty="0" smtClean="0"/>
              <a:t>–Robson (GOR) method (</a:t>
            </a:r>
            <a:r>
              <a:rPr lang="en-US" sz="2000" dirty="0" err="1" smtClean="0"/>
              <a:t>Garnier</a:t>
            </a:r>
            <a:r>
              <a:rPr lang="en-US" sz="2000" dirty="0" smtClean="0"/>
              <a:t> et al., 1996), the Levin homolog method (Levin et al., 1986), the double-prediction method (Dele´ageandRoux,1987),the PHD and the method of CNRS itself, called SOPMA (</a:t>
            </a:r>
            <a:r>
              <a:rPr lang="en-US" sz="2000" dirty="0" err="1" smtClean="0"/>
              <a:t>Geourjon</a:t>
            </a:r>
            <a:r>
              <a:rPr lang="en-US" sz="2000" dirty="0" smtClean="0"/>
              <a:t> and </a:t>
            </a:r>
            <a:r>
              <a:rPr lang="en-US" sz="2000" dirty="0" err="1" smtClean="0"/>
              <a:t>De´leage</a:t>
            </a:r>
            <a:r>
              <a:rPr lang="en-US" sz="2000" dirty="0" smtClean="0"/>
              <a:t>, 1995)</a:t>
            </a:r>
          </a:p>
          <a:p>
            <a:pPr algn="just"/>
            <a:r>
              <a:rPr lang="en-US" sz="2000" dirty="0" err="1" smtClean="0"/>
              <a:t>Brieﬂy</a:t>
            </a:r>
            <a:r>
              <a:rPr lang="en-US" sz="2000" dirty="0" smtClean="0"/>
              <a:t>, this self-optimized prediction method builds </a:t>
            </a:r>
            <a:r>
              <a:rPr lang="en-US" sz="2000" dirty="0" err="1" smtClean="0"/>
              <a:t>subdatabases</a:t>
            </a:r>
            <a:r>
              <a:rPr lang="en-US" sz="2000" dirty="0" smtClean="0"/>
              <a:t> of protein sequences with known secondary structures; each of the proteins in a </a:t>
            </a:r>
            <a:r>
              <a:rPr lang="en-US" sz="2000" dirty="0" err="1" smtClean="0"/>
              <a:t>subdatabase</a:t>
            </a:r>
            <a:r>
              <a:rPr lang="en-US" sz="2000" dirty="0" smtClean="0"/>
              <a:t> is then subjected to secondary structure prediction based on sequence similarity. </a:t>
            </a:r>
          </a:p>
          <a:p>
            <a:pPr algn="just"/>
            <a:r>
              <a:rPr lang="en-US" sz="2000" dirty="0" smtClean="0"/>
              <a:t>The method can be run by submitting just the sequence itself in single-letter format to deleage@ibcp.fr, using SOPMA as the subject of the mail message, or by using the </a:t>
            </a:r>
            <a:r>
              <a:rPr lang="en-US" sz="2000" dirty="0" err="1" smtClean="0"/>
              <a:t>SOPMAWeb</a:t>
            </a:r>
            <a:r>
              <a:rPr lang="en-US" sz="2000" dirty="0" smtClean="0"/>
              <a:t> interface. </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Tertiary Structure</a:t>
            </a:r>
            <a:endParaRPr lang="en-US" dirty="0"/>
          </a:p>
        </p:txBody>
      </p:sp>
      <p:sp>
        <p:nvSpPr>
          <p:cNvPr id="3" name="Content Placeholder 2"/>
          <p:cNvSpPr>
            <a:spLocks noGrp="1"/>
          </p:cNvSpPr>
          <p:nvPr>
            <p:ph idx="1"/>
          </p:nvPr>
        </p:nvSpPr>
        <p:spPr/>
        <p:txBody>
          <a:bodyPr>
            <a:normAutofit/>
          </a:bodyPr>
          <a:lstStyle/>
          <a:p>
            <a:pPr algn="just"/>
            <a:r>
              <a:rPr lang="en-US" sz="2000" dirty="0" smtClean="0"/>
              <a:t>Tertiary structure represents spatial arrangement of amino acids that are far apart in the linear sequence.</a:t>
            </a:r>
          </a:p>
          <a:p>
            <a:pPr algn="just"/>
            <a:r>
              <a:rPr lang="en-US" sz="2000" dirty="0" smtClean="0"/>
              <a:t>Is results from </a:t>
            </a:r>
            <a:r>
              <a:rPr lang="en-US" sz="2000" dirty="0" err="1" smtClean="0"/>
              <a:t>intercations</a:t>
            </a:r>
            <a:r>
              <a:rPr lang="en-US" sz="2000" dirty="0" smtClean="0"/>
              <a:t> between R-group via van </a:t>
            </a:r>
            <a:r>
              <a:rPr lang="en-US" sz="2000" dirty="0" err="1" smtClean="0"/>
              <a:t>der</a:t>
            </a:r>
            <a:r>
              <a:rPr lang="en-US" sz="2000" dirty="0" smtClean="0"/>
              <a:t> </a:t>
            </a:r>
            <a:r>
              <a:rPr lang="en-US" sz="2000" dirty="0" err="1" smtClean="0"/>
              <a:t>Waala</a:t>
            </a:r>
            <a:r>
              <a:rPr lang="en-US" sz="2000" dirty="0" smtClean="0"/>
              <a:t>, ionic, hydrophobic and </a:t>
            </a:r>
            <a:r>
              <a:rPr lang="en-US" sz="2000" dirty="0" err="1" smtClean="0"/>
              <a:t>hydogen</a:t>
            </a:r>
            <a:r>
              <a:rPr lang="en-US" sz="2000" dirty="0" smtClean="0"/>
              <a:t> bonding. </a:t>
            </a:r>
          </a:p>
          <a:p>
            <a:pPr algn="just"/>
            <a:r>
              <a:rPr lang="en-US" sz="2000" dirty="0" smtClean="0"/>
              <a:t>tertiary structure prediction methods are categorized into three major methods to model a target protein sequence. Flowchart for selecting the most accurate prediction algorithm/method among these three categories for the target sequence is schematically represented in Fig. 1. </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chor="t">
            <a:normAutofit/>
          </a:bodyPr>
          <a:lstStyle/>
          <a:p>
            <a:pPr algn="l"/>
            <a:r>
              <a:rPr lang="en-US" sz="2000" dirty="0" smtClean="0"/>
              <a:t>Conti……</a:t>
            </a:r>
            <a:endParaRPr lang="en-US" sz="2000" dirty="0"/>
          </a:p>
        </p:txBody>
      </p:sp>
      <p:pic>
        <p:nvPicPr>
          <p:cNvPr id="1026" name="Picture 2"/>
          <p:cNvPicPr>
            <a:picLocks noChangeAspect="1" noChangeArrowheads="1"/>
          </p:cNvPicPr>
          <p:nvPr/>
        </p:nvPicPr>
        <p:blipFill>
          <a:blip r:embed="rId3" cstate="print"/>
          <a:srcRect l="33968" t="23958" r="35578" b="10417"/>
          <a:stretch>
            <a:fillRect/>
          </a:stretch>
        </p:blipFill>
        <p:spPr bwMode="auto">
          <a:xfrm>
            <a:off x="0" y="304800"/>
            <a:ext cx="91440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err="1" smtClean="0"/>
              <a:t>Ab</a:t>
            </a:r>
            <a:r>
              <a:rPr lang="en-US" dirty="0" smtClean="0"/>
              <a:t> initio folding</a:t>
            </a:r>
            <a:endParaRPr lang="en-US" dirty="0"/>
          </a:p>
        </p:txBody>
      </p:sp>
      <p:sp>
        <p:nvSpPr>
          <p:cNvPr id="3" name="Content Placeholder 2"/>
          <p:cNvSpPr>
            <a:spLocks noGrp="1"/>
          </p:cNvSpPr>
          <p:nvPr>
            <p:ph idx="1"/>
          </p:nvPr>
        </p:nvSpPr>
        <p:spPr>
          <a:xfrm>
            <a:off x="457200" y="914400"/>
            <a:ext cx="8229600" cy="5211763"/>
          </a:xfrm>
        </p:spPr>
        <p:txBody>
          <a:bodyPr>
            <a:normAutofit fontScale="92500"/>
          </a:bodyPr>
          <a:lstStyle/>
          <a:p>
            <a:pPr algn="just"/>
            <a:r>
              <a:rPr lang="en-US" sz="2000" dirty="0" smtClean="0"/>
              <a:t>This method is simply based on elementary fundamentals of energy and geometry.</a:t>
            </a:r>
          </a:p>
          <a:p>
            <a:pPr algn="just"/>
            <a:r>
              <a:rPr lang="en-US" sz="2000" dirty="0" err="1" smtClean="0"/>
              <a:t>Ab</a:t>
            </a:r>
            <a:r>
              <a:rPr lang="en-US" sz="2000" dirty="0" smtClean="0"/>
              <a:t> initio structure prediction seeks to predict the native conformation of a protein from the amino acid sequence alone. </a:t>
            </a:r>
            <a:r>
              <a:rPr lang="en-US" sz="2000" dirty="0" err="1" smtClean="0"/>
              <a:t>Ab</a:t>
            </a:r>
            <a:r>
              <a:rPr lang="en-US" sz="2000" dirty="0" smtClean="0"/>
              <a:t> initio prediction of protein structures makes no use of information available in databases mainly PDB.</a:t>
            </a:r>
          </a:p>
          <a:p>
            <a:pPr algn="just"/>
            <a:r>
              <a:rPr lang="en-US" sz="2000" dirty="0" smtClean="0"/>
              <a:t>The goal of this method is to predict the structure of a protein based entirely on the laws of physics and chemistry. It is assumed that the actual native state of a protein sequence has the lowest free energy. It means that the protein native state conformation is basically a model at the global minima of the energy landscape. Hence, </a:t>
            </a:r>
            <a:r>
              <a:rPr lang="en-US" sz="2000" dirty="0" err="1" smtClean="0"/>
              <a:t>ab</a:t>
            </a:r>
            <a:r>
              <a:rPr lang="en-US" sz="2000" dirty="0" smtClean="0"/>
              <a:t> initio algorithm actually searches the entire possible conformational space of a target sequence, in order to find the native state among all conformations.</a:t>
            </a:r>
          </a:p>
          <a:p>
            <a:pPr algn="just"/>
            <a:r>
              <a:rPr lang="en-US" sz="2000" dirty="0" smtClean="0"/>
              <a:t>Currently, the accuracy of </a:t>
            </a:r>
            <a:r>
              <a:rPr lang="en-US" sz="2000" dirty="0" err="1" smtClean="0"/>
              <a:t>ab</a:t>
            </a:r>
            <a:r>
              <a:rPr lang="en-US" sz="2000" dirty="0" smtClean="0"/>
              <a:t> initio modeling is limited to small proteins having length less than 50 amino acid residues. </a:t>
            </a:r>
            <a:r>
              <a:rPr lang="en-US" sz="2000" dirty="0" err="1" smtClean="0"/>
              <a:t>Ab</a:t>
            </a:r>
            <a:r>
              <a:rPr lang="en-US" sz="2000" dirty="0" smtClean="0"/>
              <a:t> initio structure prediction requires an efficient potential function to find the conformation of the modeled protein near to native state protein structure with lowest free energy. </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lstStyle/>
          <a:p>
            <a:pPr algn="l"/>
            <a:r>
              <a:rPr lang="en-US" dirty="0" smtClean="0"/>
              <a:t>Conti….</a:t>
            </a:r>
            <a:endParaRPr lang="en-US" dirty="0"/>
          </a:p>
        </p:txBody>
      </p:sp>
      <p:pic>
        <p:nvPicPr>
          <p:cNvPr id="2050" name="Picture 2"/>
          <p:cNvPicPr>
            <a:picLocks noGrp="1" noChangeAspect="1" noChangeArrowheads="1"/>
          </p:cNvPicPr>
          <p:nvPr>
            <p:ph idx="1"/>
          </p:nvPr>
        </p:nvPicPr>
        <p:blipFill>
          <a:blip r:embed="rId2" cstate="print"/>
          <a:srcRect l="33908" t="52192" r="34855" b="5717"/>
          <a:stretch>
            <a:fillRect/>
          </a:stretch>
        </p:blipFill>
        <p:spPr bwMode="auto">
          <a:xfrm>
            <a:off x="0" y="685800"/>
            <a:ext cx="91440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Fold recognition </a:t>
            </a:r>
            <a:endParaRPr lang="en-US" dirty="0"/>
          </a:p>
        </p:txBody>
      </p:sp>
      <p:sp>
        <p:nvSpPr>
          <p:cNvPr id="3" name="Content Placeholder 2"/>
          <p:cNvSpPr>
            <a:spLocks noGrp="1"/>
          </p:cNvSpPr>
          <p:nvPr>
            <p:ph idx="1"/>
          </p:nvPr>
        </p:nvSpPr>
        <p:spPr>
          <a:xfrm>
            <a:off x="0" y="990600"/>
            <a:ext cx="9144000" cy="5867400"/>
          </a:xfrm>
        </p:spPr>
        <p:txBody>
          <a:bodyPr>
            <a:normAutofit lnSpcReduction="10000"/>
          </a:bodyPr>
          <a:lstStyle/>
          <a:p>
            <a:pPr algn="just">
              <a:buNone/>
            </a:pPr>
            <a:r>
              <a:rPr lang="en-US" sz="2000" dirty="0" smtClean="0"/>
              <a:t>Fold Recognition (FR) was reserved for methods which did not rely on sequence searching and where the sequence identity between target and template was below the so-called “twilight zone” spanning between 25–30 %. The rationale behind the threading method is that total number of experimentally solved 3D structure deposited in PDB database doesn’t have a new fold. </a:t>
            </a:r>
          </a:p>
          <a:p>
            <a:pPr algn="just">
              <a:buNone/>
            </a:pPr>
            <a:r>
              <a:rPr lang="en-US" sz="2000" dirty="0" smtClean="0"/>
              <a:t>Using fold recognition or threading, we are able to identify proteins with known structures that share common folds with the target sequences. Fold recognition methods work by comparing each target sequence against a library of potential fold templates using energy potentials and/or other similarity scoring methods. For such comparison, we first need to define a library of potential folds. Once the library is defined, the target sequence will be fitted into each library entry and an energy function is used to evaluate the fit between the target sequence and the library entries to determine the best possible templates. The template with the lowest energy score is then assumed to best fit the fold of the target protein.</a:t>
            </a:r>
          </a:p>
          <a:p>
            <a:pPr algn="just">
              <a:buNone/>
            </a:pPr>
            <a:r>
              <a:rPr lang="en-US" sz="2000" dirty="0" smtClean="0"/>
              <a:t>The main limitation of this method is high computational cost, since each entry in the whole library of thousands of possible folds needs to be aligned in all possible ways to select the fold(s). Another major bottleneck is the energy function used for the evaluation of alignment. It is not reasonable to expect to find the correct folds in all cases with a single form of energy function.</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27526" t="23958" r="29722" b="9375"/>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chor="t"/>
          <a:lstStyle/>
          <a:p>
            <a:r>
              <a:rPr lang="en-US" dirty="0" smtClean="0"/>
              <a:t>Homology modeling</a:t>
            </a:r>
            <a:endParaRPr lang="en-US" dirty="0"/>
          </a:p>
        </p:txBody>
      </p:sp>
      <p:sp>
        <p:nvSpPr>
          <p:cNvPr id="3" name="Content Placeholder 2"/>
          <p:cNvSpPr>
            <a:spLocks noGrp="1"/>
          </p:cNvSpPr>
          <p:nvPr>
            <p:ph idx="1"/>
          </p:nvPr>
        </p:nvSpPr>
        <p:spPr>
          <a:xfrm>
            <a:off x="0" y="838200"/>
            <a:ext cx="9144000" cy="6019800"/>
          </a:xfrm>
        </p:spPr>
        <p:txBody>
          <a:bodyPr>
            <a:normAutofit/>
          </a:bodyPr>
          <a:lstStyle/>
          <a:p>
            <a:pPr algn="just"/>
            <a:r>
              <a:rPr lang="en-US" sz="2000" dirty="0" smtClean="0"/>
              <a:t>Comparative or homology protein structure modeling builds a three-dimensional model for a protein of unknown structure (the target) based on one or more related proteins of known structure.</a:t>
            </a:r>
          </a:p>
          <a:p>
            <a:pPr algn="just"/>
            <a:r>
              <a:rPr lang="en-US" sz="2000" dirty="0" smtClean="0"/>
              <a:t>The necessary conditions for getting a useful model are </a:t>
            </a:r>
          </a:p>
          <a:p>
            <a:pPr algn="just">
              <a:buNone/>
            </a:pPr>
            <a:r>
              <a:rPr lang="en-US" sz="2000" dirty="0" smtClean="0"/>
              <a:t>(a) Detectable similarity (Greater than or equal to 30 %) between the target sequence and the template structures and </a:t>
            </a:r>
          </a:p>
          <a:p>
            <a:pPr algn="just">
              <a:buNone/>
            </a:pPr>
            <a:r>
              <a:rPr lang="en-US" sz="2000" dirty="0" smtClean="0"/>
              <a:t>(b) Availability of a correct alignment between them.</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1"/>
          </a:lnRef>
          <a:fillRef idx="3">
            <a:schemeClr val="accent1"/>
          </a:fillRef>
          <a:effectRef idx="3">
            <a:schemeClr val="accent1"/>
          </a:effectRef>
          <a:fontRef idx="minor">
            <a:schemeClr val="lt1"/>
          </a:fontRef>
        </p:style>
        <p:txBody>
          <a:bodyPr/>
          <a:lstStyle/>
          <a:p>
            <a:r>
              <a:rPr lang="en-US" dirty="0" smtClean="0"/>
              <a:t>PROTEIN HIERARCHY</a:t>
            </a:r>
            <a:endParaRPr lang="en-US" dirty="0"/>
          </a:p>
        </p:txBody>
      </p:sp>
      <p:sp>
        <p:nvSpPr>
          <p:cNvPr id="3" name="Content Placeholder 2"/>
          <p:cNvSpPr>
            <a:spLocks noGrp="1"/>
          </p:cNvSpPr>
          <p:nvPr>
            <p:ph idx="1"/>
          </p:nvPr>
        </p:nvSpPr>
        <p:spPr>
          <a:xfrm>
            <a:off x="0" y="1143000"/>
            <a:ext cx="9144000" cy="5715000"/>
          </a:xfrm>
        </p:spPr>
        <p:txBody>
          <a:bodyPr>
            <a:normAutofit/>
          </a:bodyPr>
          <a:lstStyle/>
          <a:p>
            <a:pPr algn="just"/>
            <a:r>
              <a:rPr lang="en-US" sz="2000" dirty="0"/>
              <a:t>To understand how a protein gets its final shape or conformation, we need to understand the four levels of protein structure: primary, secondary, tertiary, and quaternary</a:t>
            </a:r>
            <a:r>
              <a:rPr lang="en-US" sz="2000" dirty="0" smtClean="0"/>
              <a:t>.</a:t>
            </a:r>
          </a:p>
          <a:p>
            <a:pPr algn="just"/>
            <a:r>
              <a:rPr lang="en-US" sz="2000" dirty="0" smtClean="0"/>
              <a:t>A protein’s function is determined by it’s 3-D structure, which in turn is determined by the specific amino acid sequence. It is this sequence which directs the folding of the protein into its major configuration. The goal then is to predict the 3-D folding of a protein given its amino acid sequence. This is done by looking for structural motifs and positions of specific secondary structures.</a:t>
            </a:r>
          </a:p>
          <a:p>
            <a:pPr algn="just"/>
            <a:r>
              <a:rPr lang="en-US" sz="2000" dirty="0" smtClean="0"/>
              <a:t>The primary structure of a protein is its amino acid sequence. The secondary structure is the initial folding of the sequence into alpha helices and beta sheets. The tertiary structure is a more complex folding of the protein upon itself. The </a:t>
            </a:r>
            <a:r>
              <a:rPr lang="en-US" sz="2000" dirty="0" err="1" smtClean="0"/>
              <a:t>quarternary</a:t>
            </a:r>
            <a:r>
              <a:rPr lang="en-US" sz="2000" dirty="0" smtClean="0"/>
              <a:t> structure is the combination of two or more of the same protein. And finally, the </a:t>
            </a:r>
            <a:r>
              <a:rPr lang="en-US" sz="2000" dirty="0" err="1" smtClean="0"/>
              <a:t>supramolecular</a:t>
            </a:r>
            <a:r>
              <a:rPr lang="en-US" sz="2000" dirty="0" smtClean="0"/>
              <a:t> structure is the combination of several different protein subunits. It is this 3-D structure that determines the function of the protein, either for signaling, transport, catalysis, movement, structure, or regulation.</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Homology modeling is a multistep process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Template searching, selection and alignment</a:t>
            </a:r>
          </a:p>
          <a:p>
            <a:pPr marL="514350" indent="-514350">
              <a:buAutoNum type="arabicPeriod"/>
            </a:pPr>
            <a:r>
              <a:rPr lang="en-US" dirty="0" smtClean="0"/>
              <a:t>Alignment correction in core regions</a:t>
            </a:r>
          </a:p>
          <a:p>
            <a:pPr marL="514350" indent="-514350">
              <a:buAutoNum type="arabicPeriod"/>
            </a:pPr>
            <a:r>
              <a:rPr lang="en-US" dirty="0" smtClean="0"/>
              <a:t>Backbone, loop and side-chain </a:t>
            </a:r>
            <a:r>
              <a:rPr lang="en-US" dirty="0" err="1" smtClean="0"/>
              <a:t>medeling</a:t>
            </a:r>
            <a:endParaRPr lang="en-US" dirty="0" smtClean="0"/>
          </a:p>
          <a:p>
            <a:pPr marL="514350" indent="-514350">
              <a:buAutoNum type="arabicPeriod"/>
            </a:pPr>
            <a:r>
              <a:rPr lang="en-US" dirty="0" smtClean="0"/>
              <a:t>Model refinement</a:t>
            </a:r>
          </a:p>
          <a:p>
            <a:pPr marL="514350" indent="-514350">
              <a:buAutoNum type="arabicPeriod"/>
            </a:pPr>
            <a:r>
              <a:rPr lang="en-US" dirty="0" smtClean="0"/>
              <a:t>Model evaluation or refinement</a:t>
            </a:r>
          </a:p>
          <a:p>
            <a:pPr marL="514350" indent="-514350">
              <a:buAutoNum type="arabicPeriod"/>
            </a:pPr>
            <a:r>
              <a:rPr lang="en-US" dirty="0" smtClean="0"/>
              <a:t>Homology model repositories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Template searching</a:t>
            </a:r>
            <a:r>
              <a:rPr lang="en-US" smtClean="0"/>
              <a:t>, selection </a:t>
            </a:r>
            <a:r>
              <a:rPr lang="en-US" dirty="0" smtClean="0"/>
              <a:t>and alignment</a:t>
            </a:r>
            <a:endParaRPr lang="en-US" dirty="0"/>
          </a:p>
        </p:txBody>
      </p:sp>
      <p:sp>
        <p:nvSpPr>
          <p:cNvPr id="3" name="Content Placeholder 2"/>
          <p:cNvSpPr>
            <a:spLocks noGrp="1"/>
          </p:cNvSpPr>
          <p:nvPr>
            <p:ph idx="1"/>
          </p:nvPr>
        </p:nvSpPr>
        <p:spPr/>
        <p:txBody>
          <a:bodyPr>
            <a:normAutofit fontScale="77500" lnSpcReduction="20000"/>
          </a:bodyPr>
          <a:lstStyle/>
          <a:p>
            <a:pPr algn="just">
              <a:buNone/>
            </a:pPr>
            <a:r>
              <a:rPr lang="en-US" dirty="0" smtClean="0"/>
              <a:t>Template search is generally done by comparing the target sequence with the sequence of each of the structures in the PDB database. </a:t>
            </a:r>
          </a:p>
          <a:p>
            <a:pPr algn="just">
              <a:buNone/>
            </a:pPr>
            <a:r>
              <a:rPr lang="en-US" dirty="0" smtClean="0"/>
              <a:t>The performance depends on the sensitivity of the comparison of target and template sequences by various </a:t>
            </a:r>
            <a:r>
              <a:rPr lang="en-US" dirty="0" err="1" smtClean="0"/>
              <a:t>programmes</a:t>
            </a:r>
            <a:r>
              <a:rPr lang="en-US" dirty="0" smtClean="0"/>
              <a:t> e.g. FASTA which is available at http://www.ebi.ac.uk/Tools/sss/fasta/ while, BLAST and PSI-BLAST (</a:t>
            </a:r>
            <a:r>
              <a:rPr lang="en-US" dirty="0" err="1" smtClean="0"/>
              <a:t>Altschul</a:t>
            </a:r>
            <a:r>
              <a:rPr lang="en-US" dirty="0" smtClean="0"/>
              <a:t> et al. 1997) are available at http://blast. ncbi.nlm.nih.gov/Blast.cgi.</a:t>
            </a:r>
          </a:p>
          <a:p>
            <a:pPr algn="just">
              <a:buNone/>
            </a:pPr>
            <a:r>
              <a:rPr lang="en-US" dirty="0" smtClean="0"/>
              <a:t> The simplest template selection rule is to select the structure with the highest sequence similarity with the target sequence. The quality of a template increases with its overall sequence similarity with the target and decreases with the number and length of gaps in the alignment</a:t>
            </a:r>
          </a:p>
          <a:p>
            <a:pPr algn="just"/>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Conti….</a:t>
            </a:r>
            <a:endParaRPr lang="en-US" dirty="0"/>
          </a:p>
        </p:txBody>
      </p:sp>
      <p:sp>
        <p:nvSpPr>
          <p:cNvPr id="3" name="Content Placeholder 2"/>
          <p:cNvSpPr>
            <a:spLocks noGrp="1"/>
          </p:cNvSpPr>
          <p:nvPr>
            <p:ph idx="1"/>
          </p:nvPr>
        </p:nvSpPr>
        <p:spPr/>
        <p:txBody>
          <a:bodyPr>
            <a:normAutofit/>
          </a:bodyPr>
          <a:lstStyle/>
          <a:p>
            <a:pPr algn="just"/>
            <a:r>
              <a:rPr lang="en-US" sz="2000" dirty="0" smtClean="0"/>
              <a:t>Multiple sequence alignment by various freely available </a:t>
            </a:r>
            <a:r>
              <a:rPr lang="en-US" sz="2000" dirty="0" err="1" smtClean="0"/>
              <a:t>programmes</a:t>
            </a:r>
            <a:r>
              <a:rPr lang="en-US" sz="2000" dirty="0" smtClean="0"/>
              <a:t> e.g. </a:t>
            </a:r>
            <a:r>
              <a:rPr lang="en-US" sz="2000" dirty="0" err="1" smtClean="0"/>
              <a:t>ClustalW</a:t>
            </a:r>
            <a:r>
              <a:rPr lang="en-US" sz="2000" dirty="0" smtClean="0"/>
              <a:t> </a:t>
            </a:r>
            <a:r>
              <a:rPr lang="en-US" sz="2000" dirty="0" err="1" smtClean="0"/>
              <a:t>Mufft</a:t>
            </a:r>
            <a:r>
              <a:rPr lang="en-US" sz="2000" dirty="0" smtClean="0"/>
              <a:t> (</a:t>
            </a:r>
            <a:r>
              <a:rPr lang="en-US" sz="2000" dirty="0" err="1" smtClean="0"/>
              <a:t>Katoh</a:t>
            </a:r>
            <a:r>
              <a:rPr lang="en-US" sz="2000" dirty="0" smtClean="0"/>
              <a:t> et al. 2002), </a:t>
            </a:r>
            <a:r>
              <a:rPr lang="en-US" sz="2000" dirty="0" err="1" smtClean="0"/>
              <a:t>Kalign</a:t>
            </a:r>
            <a:r>
              <a:rPr lang="en-US" sz="2000" dirty="0" smtClean="0"/>
              <a:t> (</a:t>
            </a:r>
            <a:r>
              <a:rPr lang="en-US" sz="2000" dirty="0" err="1" smtClean="0"/>
              <a:t>Lassmann</a:t>
            </a:r>
            <a:r>
              <a:rPr lang="en-US" sz="2000" dirty="0" smtClean="0"/>
              <a:t> and </a:t>
            </a:r>
            <a:r>
              <a:rPr lang="en-US" sz="2000" dirty="0" err="1" smtClean="0"/>
              <a:t>Sonnhammer</a:t>
            </a:r>
            <a:r>
              <a:rPr lang="en-US" sz="2000" dirty="0" smtClean="0"/>
              <a:t> 2005), </a:t>
            </a:r>
            <a:r>
              <a:rPr lang="en-US" sz="2000" dirty="0" err="1" smtClean="0"/>
              <a:t>Probcons</a:t>
            </a:r>
            <a:r>
              <a:rPr lang="en-US" sz="2000" dirty="0" smtClean="0"/>
              <a:t> (Do et al. 2005) etc. and a development of </a:t>
            </a:r>
            <a:r>
              <a:rPr lang="en-US" sz="2000" dirty="0" err="1" smtClean="0"/>
              <a:t>phylogenetic</a:t>
            </a:r>
            <a:r>
              <a:rPr lang="en-US" sz="2000" dirty="0" smtClean="0"/>
              <a:t> tree by freely available </a:t>
            </a:r>
            <a:r>
              <a:rPr lang="en-US" sz="2000" dirty="0" err="1" smtClean="0"/>
              <a:t>programmes</a:t>
            </a:r>
            <a:r>
              <a:rPr lang="en-US" sz="2000" dirty="0" smtClean="0"/>
              <a:t> e.g. MEGA (Tamura et al. 2013) and PHYLIP etc. can help in selecting the template from the subfamily that is closest to the target sequence. </a:t>
            </a:r>
          </a:p>
          <a:p>
            <a:pPr algn="just"/>
            <a:r>
              <a:rPr lang="en-US" sz="2000" dirty="0" err="1" smtClean="0"/>
              <a:t>HHpred</a:t>
            </a:r>
            <a:r>
              <a:rPr lang="en-US" sz="2000" dirty="0" smtClean="0"/>
              <a:t> (http://toolkit.tuebingen.mpg.de/hhpred) is one of the best servers which can even detect very distant relationships between the target sequence and the solved PDB structures </a:t>
            </a:r>
            <a:r>
              <a:rPr lang="en-US" sz="2000" dirty="0" err="1" smtClean="0"/>
              <a:t>signiﬁcantly</a:t>
            </a:r>
            <a:r>
              <a:rPr lang="en-US" sz="2000" dirty="0" smtClean="0"/>
              <a:t>. This is the </a:t>
            </a:r>
            <a:r>
              <a:rPr lang="en-US" sz="2000" dirty="0" err="1" smtClean="0"/>
              <a:t>ﬁrst</a:t>
            </a:r>
            <a:r>
              <a:rPr lang="en-US" sz="2000" dirty="0" smtClean="0"/>
              <a:t> server that is based on the </a:t>
            </a:r>
            <a:r>
              <a:rPr lang="en-US" sz="2000" dirty="0" err="1" smtClean="0"/>
              <a:t>pairwise</a:t>
            </a:r>
            <a:r>
              <a:rPr lang="en-US" sz="2000" dirty="0" smtClean="0"/>
              <a:t> comparison of </a:t>
            </a:r>
            <a:r>
              <a:rPr lang="en-US" sz="2000" dirty="0" err="1" smtClean="0"/>
              <a:t>proﬁle</a:t>
            </a:r>
            <a:r>
              <a:rPr lang="en-US" sz="2000" dirty="0" smtClean="0"/>
              <a:t> Hidden Markov Models (HMMs).</a:t>
            </a:r>
          </a:p>
          <a:p>
            <a:pPr algn="just"/>
            <a:r>
              <a:rPr lang="en-US" sz="2000" dirty="0" smtClean="0"/>
              <a:t>The similarity between the ‘environment’ of the template and the environment in which the target needs to be modeled should also be considered.</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correction in core region</a:t>
            </a:r>
            <a:endParaRPr lang="en-US" dirty="0"/>
          </a:p>
        </p:txBody>
      </p:sp>
      <p:sp>
        <p:nvSpPr>
          <p:cNvPr id="3" name="Content Placeholder 2"/>
          <p:cNvSpPr>
            <a:spLocks noGrp="1"/>
          </p:cNvSpPr>
          <p:nvPr>
            <p:ph idx="1"/>
          </p:nvPr>
        </p:nvSpPr>
        <p:spPr/>
        <p:txBody>
          <a:bodyPr>
            <a:normAutofit/>
          </a:bodyPr>
          <a:lstStyle/>
          <a:p>
            <a:pPr algn="just"/>
            <a:r>
              <a:rPr lang="en-US" sz="2000" dirty="0" smtClean="0"/>
              <a:t>An accurate alignment can be calculated automatically using standard </a:t>
            </a:r>
            <a:r>
              <a:rPr lang="en-US" sz="2000" dirty="0" err="1" smtClean="0"/>
              <a:t>sequencesequence</a:t>
            </a:r>
            <a:r>
              <a:rPr lang="en-US" sz="2000" dirty="0" smtClean="0"/>
              <a:t> alignment methods, for example, Blast2seq (http://blast.ncbi.nlm.nih.gov/ Blast.cgi) and dynamic programming based Needle global sequence alignment.</a:t>
            </a:r>
          </a:p>
          <a:p>
            <a:pPr algn="just"/>
            <a:r>
              <a:rPr lang="en-US" sz="2000" dirty="0" smtClean="0"/>
              <a:t>In low sequence identity cases, the alignment accuracy is the most important factor which affects the quality of the predicted model. Alignments can be improved by including structural information from the template protein structure. </a:t>
            </a:r>
          </a:p>
          <a:p>
            <a:pPr algn="just"/>
            <a:r>
              <a:rPr lang="en-US" sz="2000" dirty="0" smtClean="0"/>
              <a:t>Gaps should be avoided in core regions mainly in secondary structure elements (which are found to be conserved in most cases), buried regions and between two residues that are far in space. It is important to inspect and edit the alignment manually by many tools e.g. </a:t>
            </a:r>
            <a:r>
              <a:rPr lang="en-US" sz="2000" dirty="0" err="1" smtClean="0"/>
              <a:t>Bioedit</a:t>
            </a:r>
            <a:r>
              <a:rPr lang="en-US" sz="2000" dirty="0" smtClean="0"/>
              <a:t> (www.mbio. ncsu.edu/</a:t>
            </a:r>
            <a:r>
              <a:rPr lang="en-US" sz="2000" dirty="0" err="1" smtClean="0"/>
              <a:t>bioedit</a:t>
            </a:r>
            <a:r>
              <a:rPr lang="en-US" sz="2000" dirty="0" smtClean="0"/>
              <a:t>/bioedit.html) etc., especially if the target-template sequence identity is low.</a:t>
            </a:r>
          </a:p>
          <a:p>
            <a:pPr algn="just"/>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dirty="0" smtClean="0"/>
              <a:t>Backbone, loop, side chain refinement</a:t>
            </a:r>
            <a:endParaRPr lang="en-US" dirty="0"/>
          </a:p>
        </p:txBody>
      </p:sp>
      <p:sp>
        <p:nvSpPr>
          <p:cNvPr id="3" name="Content Placeholder 2"/>
          <p:cNvSpPr>
            <a:spLocks noGrp="1"/>
          </p:cNvSpPr>
          <p:nvPr>
            <p:ph idx="1"/>
          </p:nvPr>
        </p:nvSpPr>
        <p:spPr>
          <a:xfrm>
            <a:off x="0" y="762000"/>
            <a:ext cx="8686800" cy="5791200"/>
          </a:xfrm>
        </p:spPr>
        <p:txBody>
          <a:bodyPr>
            <a:normAutofit lnSpcReduction="10000"/>
          </a:bodyPr>
          <a:lstStyle/>
          <a:p>
            <a:pPr algn="just"/>
            <a:r>
              <a:rPr lang="en-US" sz="1800" dirty="0" smtClean="0"/>
              <a:t>Creating the backbone is essential for modeled protein structure. For backbone, we simply copy the coordinates of those template residues that show up in the alignment with the model sequence. If two aligned residues differ, only the backbone coordinates (N, </a:t>
            </a:r>
            <a:r>
              <a:rPr lang="en-US" sz="1800" dirty="0" err="1" smtClean="0"/>
              <a:t>Cα</a:t>
            </a:r>
            <a:r>
              <a:rPr lang="en-US" sz="1800" dirty="0" smtClean="0"/>
              <a:t>, C and O) can be copied. If they are the same, we can also include the coordinates of side chain amino acid residues.</a:t>
            </a:r>
          </a:p>
          <a:p>
            <a:pPr algn="just"/>
            <a:r>
              <a:rPr lang="en-US" sz="1800" dirty="0" smtClean="0"/>
              <a:t>There are two main classes of loop modeling methods: </a:t>
            </a:r>
          </a:p>
          <a:p>
            <a:pPr algn="just"/>
            <a:r>
              <a:rPr lang="en-US" sz="1800" dirty="0" smtClean="0"/>
              <a:t>(a) Database search approaches, where a small loop of 3–10 amino acid residues are searched in a database of known protein structures and if such loops </a:t>
            </a:r>
            <a:r>
              <a:rPr lang="en-US" sz="1800" dirty="0" err="1" smtClean="0"/>
              <a:t>ﬁt</a:t>
            </a:r>
            <a:r>
              <a:rPr lang="en-US" sz="1800" dirty="0" smtClean="0"/>
              <a:t> the criteria of lowest energy, such loops are selected and added to the model structure. All major molecular modeling programs and servers support this approach e.g. </a:t>
            </a:r>
            <a:r>
              <a:rPr lang="en-US" sz="1800" dirty="0" err="1" smtClean="0"/>
              <a:t>Modeller</a:t>
            </a:r>
            <a:r>
              <a:rPr lang="en-US" sz="1800" dirty="0" smtClean="0"/>
              <a:t> (</a:t>
            </a:r>
            <a:r>
              <a:rPr lang="en-US" sz="1800" dirty="0" err="1" smtClean="0"/>
              <a:t>Šali</a:t>
            </a:r>
            <a:r>
              <a:rPr lang="en-US" sz="1800" dirty="0" smtClean="0"/>
              <a:t> and Blundell 1993), Swiss-Model (</a:t>
            </a:r>
            <a:r>
              <a:rPr lang="en-US" sz="1800" dirty="0" err="1" smtClean="0"/>
              <a:t>Guex</a:t>
            </a:r>
            <a:r>
              <a:rPr lang="en-US" sz="1800" dirty="0" smtClean="0"/>
              <a:t> and </a:t>
            </a:r>
            <a:r>
              <a:rPr lang="en-US" sz="1800" dirty="0" err="1" smtClean="0"/>
              <a:t>Peitsch</a:t>
            </a:r>
            <a:r>
              <a:rPr lang="en-US" sz="1800" dirty="0" smtClean="0"/>
              <a:t> 1997). </a:t>
            </a:r>
          </a:p>
          <a:p>
            <a:pPr algn="just"/>
            <a:r>
              <a:rPr lang="en-US" sz="1800" dirty="0" smtClean="0"/>
              <a:t>(b) The conformational search approaches mainly depend on an </a:t>
            </a:r>
            <a:r>
              <a:rPr lang="en-US" sz="1800" dirty="0" err="1" smtClean="0"/>
              <a:t>efﬁcient</a:t>
            </a:r>
            <a:r>
              <a:rPr lang="en-US" sz="1800" dirty="0" smtClean="0"/>
              <a:t> energy function to choose the loop with lowest energy. If required, energy of the selected loop is minimized using Monte Carlo or molecular dynamics simulations by AMBER, and GROMACS techniques in order to arrive at the best loop conformation with lowest energy.</a:t>
            </a:r>
          </a:p>
          <a:p>
            <a:pPr algn="just"/>
            <a:r>
              <a:rPr lang="en-US" sz="1800" dirty="0" smtClean="0"/>
              <a:t>Side chain modeling is also one of the essential components in structure prediction of proteins. When we compare the side-chain conformations (</a:t>
            </a:r>
            <a:r>
              <a:rPr lang="en-US" sz="1800" dirty="0" err="1" smtClean="0"/>
              <a:t>rotamers</a:t>
            </a:r>
            <a:r>
              <a:rPr lang="en-US" sz="1800" dirty="0" smtClean="0"/>
              <a:t>) of residues that are conserved in structurally similar proteins, we copy coordinates of conserved amino acid residues entirely from the template to the model. But when we have different residues, side chains are added to each amino acid and their all possible </a:t>
            </a:r>
            <a:r>
              <a:rPr lang="en-US" sz="1800" dirty="0" err="1" smtClean="0"/>
              <a:t>rotamers</a:t>
            </a:r>
            <a:r>
              <a:rPr lang="en-US" sz="1800" dirty="0" smtClean="0"/>
              <a:t> are searched to </a:t>
            </a:r>
            <a:r>
              <a:rPr lang="en-US" sz="1800" dirty="0" err="1" smtClean="0"/>
              <a:t>ﬁnd</a:t>
            </a:r>
            <a:r>
              <a:rPr lang="en-US" sz="1800" dirty="0" smtClean="0"/>
              <a:t> the most stable (having least energy) </a:t>
            </a:r>
            <a:r>
              <a:rPr lang="en-US" sz="1800" dirty="0" err="1" smtClean="0"/>
              <a:t>rotamer</a:t>
            </a:r>
            <a:r>
              <a:rPr lang="en-US" sz="1800" dirty="0" smtClean="0"/>
              <a:t> from </a:t>
            </a:r>
            <a:r>
              <a:rPr lang="en-US" sz="1800" dirty="0" err="1" smtClean="0"/>
              <a:t>rotamer</a:t>
            </a:r>
            <a:r>
              <a:rPr lang="en-US" sz="1800" dirty="0" smtClean="0"/>
              <a:t> library.</a:t>
            </a:r>
          </a:p>
          <a:p>
            <a:pPr algn="just"/>
            <a:endParaRPr lang="en-US"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refinement</a:t>
            </a:r>
            <a:endParaRPr lang="en-US" dirty="0"/>
          </a:p>
        </p:txBody>
      </p:sp>
      <p:sp>
        <p:nvSpPr>
          <p:cNvPr id="3" name="Content Placeholder 2"/>
          <p:cNvSpPr>
            <a:spLocks noGrp="1"/>
          </p:cNvSpPr>
          <p:nvPr>
            <p:ph idx="1"/>
          </p:nvPr>
        </p:nvSpPr>
        <p:spPr/>
        <p:txBody>
          <a:bodyPr>
            <a:noAutofit/>
          </a:bodyPr>
          <a:lstStyle/>
          <a:p>
            <a:pPr algn="just"/>
            <a:r>
              <a:rPr lang="en-US" sz="2800" dirty="0" smtClean="0"/>
              <a:t>There are various </a:t>
            </a:r>
            <a:r>
              <a:rPr lang="en-US" sz="2800" dirty="0" err="1" smtClean="0"/>
              <a:t>programmes</a:t>
            </a:r>
            <a:r>
              <a:rPr lang="en-US" sz="2800" dirty="0" smtClean="0"/>
              <a:t> e.g. GROMACS (http://www.gromacs.org/), AMBER (www.amber.scripps.edu), and CHARMM (http:// www.charmm.org/) which are freely as well commercially available for protein model </a:t>
            </a:r>
            <a:r>
              <a:rPr lang="en-US" sz="2800" dirty="0" err="1" smtClean="0"/>
              <a:t>reﬁnement</a:t>
            </a:r>
            <a:r>
              <a:rPr lang="en-US" sz="2800" dirty="0" smtClean="0"/>
              <a:t> by correcting the overall protein structural geometry. </a:t>
            </a:r>
          </a:p>
          <a:p>
            <a:pPr algn="just"/>
            <a:r>
              <a:rPr lang="en-US" sz="2800" dirty="0" smtClean="0"/>
              <a:t>One of the recently developed </a:t>
            </a:r>
            <a:r>
              <a:rPr lang="en-US" sz="2800" dirty="0" err="1" smtClean="0"/>
              <a:t>reﬁnement</a:t>
            </a:r>
            <a:r>
              <a:rPr lang="en-US" sz="2800" dirty="0" smtClean="0"/>
              <a:t> methods called 3Dreﬁne is computationally inexpensive and consumes only few minutes of CPU time to </a:t>
            </a:r>
            <a:r>
              <a:rPr lang="en-US" sz="2800" dirty="0" err="1" smtClean="0"/>
              <a:t>reﬁne</a:t>
            </a:r>
            <a:r>
              <a:rPr lang="en-US" sz="2800" dirty="0" smtClean="0"/>
              <a:t> a protein of typical length of 300 amino acid residues (Bhattacharya and Cheng 2013).</a:t>
            </a: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evaluation or refinement</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The predicted model must be checked for</a:t>
            </a:r>
          </a:p>
          <a:p>
            <a:pPr algn="just">
              <a:buNone/>
            </a:pPr>
            <a:r>
              <a:rPr lang="en-US" dirty="0" smtClean="0"/>
              <a:t> (a) Errors or distortion in side chain packing of the modeled structure. </a:t>
            </a:r>
          </a:p>
          <a:p>
            <a:pPr algn="just">
              <a:buNone/>
            </a:pPr>
            <a:r>
              <a:rPr lang="en-US" dirty="0" smtClean="0"/>
              <a:t>(b) Distortions or shifts in correctly aligned region of target with the template structures.</a:t>
            </a:r>
          </a:p>
          <a:p>
            <a:pPr algn="just">
              <a:buNone/>
            </a:pPr>
            <a:r>
              <a:rPr lang="en-US" dirty="0" smtClean="0"/>
              <a:t> (c) Distortions or shifts of a region that does not align with any of the template structures.</a:t>
            </a:r>
          </a:p>
          <a:p>
            <a:pPr algn="just">
              <a:buNone/>
            </a:pPr>
            <a:r>
              <a:rPr lang="en-US" dirty="0" smtClean="0"/>
              <a:t>(d) Distortions or shifts of a region that is aligned incorrectly with the template structures.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t>Conti..</a:t>
            </a:r>
            <a:endParaRPr lang="en-US" dirty="0"/>
          </a:p>
        </p:txBody>
      </p:sp>
      <p:pic>
        <p:nvPicPr>
          <p:cNvPr id="1026" name="Picture 2"/>
          <p:cNvPicPr>
            <a:picLocks noGrp="1" noChangeAspect="1" noChangeArrowheads="1"/>
          </p:cNvPicPr>
          <p:nvPr>
            <p:ph idx="1"/>
          </p:nvPr>
        </p:nvPicPr>
        <p:blipFill>
          <a:blip r:embed="rId2" cstate="print"/>
          <a:srcRect l="32962" t="11785" r="32962" b="44625"/>
          <a:stretch>
            <a:fillRect/>
          </a:stretch>
        </p:blipFill>
        <p:spPr bwMode="auto">
          <a:xfrm>
            <a:off x="0" y="609600"/>
            <a:ext cx="9144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Homology model repositories</a:t>
            </a:r>
            <a:endParaRPr lang="en-US" dirty="0"/>
          </a:p>
        </p:txBody>
      </p:sp>
      <p:sp>
        <p:nvSpPr>
          <p:cNvPr id="3" name="Content Placeholder 2"/>
          <p:cNvSpPr>
            <a:spLocks noGrp="1"/>
          </p:cNvSpPr>
          <p:nvPr>
            <p:ph idx="1"/>
          </p:nvPr>
        </p:nvSpPr>
        <p:spPr/>
        <p:txBody>
          <a:bodyPr>
            <a:normAutofit/>
          </a:bodyPr>
          <a:lstStyle/>
          <a:p>
            <a:pPr algn="just">
              <a:buNone/>
            </a:pPr>
            <a:r>
              <a:rPr lang="en-US" sz="2000" dirty="0" smtClean="0"/>
              <a:t>there are many repositories available, which contain protein homology models generated using various automated methods that provide models which serve as starting points for biologists/experimentalists.</a:t>
            </a:r>
          </a:p>
          <a:p>
            <a:pPr algn="just">
              <a:buNone/>
            </a:pPr>
            <a:r>
              <a:rPr lang="en-US" sz="2000" dirty="0" smtClean="0"/>
              <a:t>SWISS-MODEL repository (http://swissmodel.expasy.org/repository/) is one of the databases of annotated three-dimensional comparative protein structure models generated by the fully automated homology-</a:t>
            </a:r>
            <a:r>
              <a:rPr lang="en-US" sz="2000" dirty="0" err="1" smtClean="0"/>
              <a:t>modelling</a:t>
            </a:r>
            <a:r>
              <a:rPr lang="en-US" sz="2000" dirty="0" smtClean="0"/>
              <a:t> pipeline SWISS-MODEL.</a:t>
            </a:r>
          </a:p>
          <a:p>
            <a:pPr algn="just">
              <a:buNone/>
            </a:pPr>
            <a:r>
              <a:rPr lang="en-US" sz="2000" dirty="0" smtClean="0"/>
              <a:t>Protein Model Portal (http://proteinmodelportal.org) is another repository aimed at storing manually built 3D models of proteins (Arnold et al. 2009). The most recent database is </a:t>
            </a:r>
            <a:r>
              <a:rPr lang="en-US" sz="2000" dirty="0" err="1" smtClean="0"/>
              <a:t>Modbase</a:t>
            </a:r>
            <a:r>
              <a:rPr lang="en-US" sz="2000" dirty="0" smtClean="0"/>
              <a:t> (http://modbase.compbio.ucsf.edu) which contains the datasets of comparative protein structure models, calculated by modeling pipeline </a:t>
            </a:r>
            <a:r>
              <a:rPr lang="en-US" sz="2000" dirty="0" err="1" smtClean="0"/>
              <a:t>ModPipe</a:t>
            </a:r>
            <a:r>
              <a:rPr lang="en-US" sz="2000" dirty="0" smtClean="0"/>
              <a:t> (Pieper et al. 2011).</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1"/>
          </a:lnRef>
          <a:fillRef idx="3">
            <a:schemeClr val="accent1"/>
          </a:fillRef>
          <a:effectRef idx="3">
            <a:schemeClr val="accent1"/>
          </a:effectRef>
          <a:fontRef idx="minor">
            <a:schemeClr val="lt1"/>
          </a:fontRef>
        </p:style>
        <p:txBody>
          <a:bodyPr/>
          <a:lstStyle/>
          <a:p>
            <a:r>
              <a:rPr lang="en-US" b="1" dirty="0" smtClean="0"/>
              <a:t>PRIMARY STRUCTURE</a:t>
            </a:r>
            <a:endParaRPr lang="en-US" b="1" dirty="0"/>
          </a:p>
        </p:txBody>
      </p:sp>
      <p:sp>
        <p:nvSpPr>
          <p:cNvPr id="3" name="Content Placeholder 2"/>
          <p:cNvSpPr>
            <a:spLocks noGrp="1"/>
          </p:cNvSpPr>
          <p:nvPr>
            <p:ph idx="1"/>
          </p:nvPr>
        </p:nvSpPr>
        <p:spPr>
          <a:xfrm>
            <a:off x="0" y="1143000"/>
            <a:ext cx="9144000" cy="4983163"/>
          </a:xfrm>
        </p:spPr>
        <p:txBody>
          <a:bodyPr>
            <a:normAutofit/>
          </a:bodyPr>
          <a:lstStyle/>
          <a:p>
            <a:pPr algn="just"/>
            <a:r>
              <a:rPr lang="en-US" sz="2000" dirty="0" smtClean="0"/>
              <a:t>A protein is type a polymer which is made up of a series of monomers, amino acids. </a:t>
            </a:r>
          </a:p>
          <a:p>
            <a:pPr algn="just"/>
            <a:r>
              <a:rPr lang="en-US" sz="2000" dirty="0" smtClean="0"/>
              <a:t>There are twenty / 22 different kinds of amino acids. They can be categorized into three groups: 1) hydrophilic, 2) hydrophobic, and 3) special (Figure 1).</a:t>
            </a:r>
          </a:p>
          <a:p>
            <a:pPr algn="just"/>
            <a:r>
              <a:rPr lang="en-US" sz="2000" dirty="0" smtClean="0"/>
              <a:t>The hydrophilic amino acids can be further categorized as either basic or acidic. Basic hydrophilic amino acids are positively charged whereas acidic hydrophilic amino acids are negatively charged, according to the polarity of the R group</a:t>
            </a:r>
            <a:endParaRPr lang="en-US" sz="2000" dirty="0"/>
          </a:p>
        </p:txBody>
      </p:sp>
      <p:pic>
        <p:nvPicPr>
          <p:cNvPr id="2050" name="Picture 2"/>
          <p:cNvPicPr>
            <a:picLocks noChangeAspect="1" noChangeArrowheads="1"/>
          </p:cNvPicPr>
          <p:nvPr/>
        </p:nvPicPr>
        <p:blipFill>
          <a:blip r:embed="rId2" cstate="print"/>
          <a:srcRect t="31626" r="72348" b="36458"/>
          <a:stretch>
            <a:fillRect/>
          </a:stretch>
        </p:blipFill>
        <p:spPr bwMode="auto">
          <a:xfrm>
            <a:off x="0" y="3200400"/>
            <a:ext cx="3276600" cy="3657600"/>
          </a:xfrm>
          <a:prstGeom prst="rect">
            <a:avLst/>
          </a:prstGeom>
          <a:noFill/>
          <a:ln w="9525">
            <a:noFill/>
            <a:miter lim="800000"/>
            <a:headEnd/>
            <a:tailEnd/>
          </a:ln>
        </p:spPr>
      </p:pic>
      <p:sp>
        <p:nvSpPr>
          <p:cNvPr id="5" name="TextBox 4"/>
          <p:cNvSpPr txBox="1"/>
          <p:nvPr/>
        </p:nvSpPr>
        <p:spPr>
          <a:xfrm>
            <a:off x="3429000" y="3352800"/>
            <a:ext cx="5715000" cy="1754326"/>
          </a:xfrm>
          <a:prstGeom prst="rect">
            <a:avLst/>
          </a:prstGeom>
          <a:noFill/>
        </p:spPr>
        <p:txBody>
          <a:bodyPr wrap="square" rtlCol="0">
            <a:spAutoFit/>
          </a:bodyPr>
          <a:lstStyle/>
          <a:p>
            <a:pPr algn="just"/>
            <a:r>
              <a:rPr lang="en-US" dirty="0" smtClean="0"/>
              <a:t>These twenty amino acids have distinct shapes and properties. </a:t>
            </a:r>
          </a:p>
          <a:p>
            <a:pPr algn="just"/>
            <a:endParaRPr lang="en-US" dirty="0"/>
          </a:p>
          <a:p>
            <a:pPr algn="just"/>
            <a:r>
              <a:rPr lang="en-US" dirty="0" smtClean="0"/>
              <a:t>They are joined in a sequence via peptide bonds. Peptide bonds are formed through hydrolysis between the carboxyl group of one amino acid and the amino group of another.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29175" t="21887" r="32962" b="4033"/>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dirty="0" smtClean="0"/>
              <a:t>PROWL </a:t>
            </a:r>
            <a:endParaRPr lang="en-US" dirty="0"/>
          </a:p>
        </p:txBody>
      </p:sp>
      <p:sp>
        <p:nvSpPr>
          <p:cNvPr id="3" name="Content Placeholder 2"/>
          <p:cNvSpPr>
            <a:spLocks noGrp="1"/>
          </p:cNvSpPr>
          <p:nvPr>
            <p:ph idx="1"/>
          </p:nvPr>
        </p:nvSpPr>
        <p:spPr/>
        <p:txBody>
          <a:bodyPr/>
          <a:lstStyle/>
          <a:p>
            <a:r>
              <a:rPr lang="en-US" dirty="0" smtClean="0"/>
              <a:t>Collection tool for identification of primary protein structure. </a:t>
            </a:r>
            <a:endParaRPr lang="en-US" smtClean="0"/>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r>
              <a:rPr lang="en-US" b="1" dirty="0" smtClean="0"/>
              <a:t>SECONDARY STRUCTURE</a:t>
            </a:r>
            <a:endParaRPr lang="en-US" b="1" dirty="0"/>
          </a:p>
        </p:txBody>
      </p:sp>
      <p:sp>
        <p:nvSpPr>
          <p:cNvPr id="3" name="Content Placeholder 2"/>
          <p:cNvSpPr>
            <a:spLocks noGrp="1"/>
          </p:cNvSpPr>
          <p:nvPr>
            <p:ph idx="1"/>
          </p:nvPr>
        </p:nvSpPr>
        <p:spPr>
          <a:xfrm>
            <a:off x="0" y="1143000"/>
            <a:ext cx="9144000" cy="5715000"/>
          </a:xfrm>
        </p:spPr>
        <p:txBody>
          <a:bodyPr>
            <a:normAutofit/>
          </a:bodyPr>
          <a:lstStyle/>
          <a:p>
            <a:r>
              <a:rPr lang="en-US" sz="2000" dirty="0" smtClean="0"/>
              <a:t>The secondary structure is the initial folding of the amino acid sequence into alpha helices and beta sheets (Figure 2).</a:t>
            </a:r>
          </a:p>
          <a:p>
            <a:pPr>
              <a:buNone/>
            </a:pPr>
            <a:endParaRPr lang="en-US" sz="2000" dirty="0"/>
          </a:p>
        </p:txBody>
      </p:sp>
      <p:pic>
        <p:nvPicPr>
          <p:cNvPr id="3074" name="Picture 2"/>
          <p:cNvPicPr>
            <a:picLocks noChangeAspect="1" noChangeArrowheads="1"/>
          </p:cNvPicPr>
          <p:nvPr/>
        </p:nvPicPr>
        <p:blipFill>
          <a:blip r:embed="rId2" cstate="print"/>
          <a:srcRect l="33968" t="50000" r="34993" b="15625"/>
          <a:stretch>
            <a:fillRect/>
          </a:stretch>
        </p:blipFill>
        <p:spPr bwMode="auto">
          <a:xfrm>
            <a:off x="0" y="1905000"/>
            <a:ext cx="91440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pPr algn="l"/>
            <a:r>
              <a:rPr lang="en-US" dirty="0" smtClean="0"/>
              <a:t>Conti…..</a:t>
            </a:r>
            <a:endParaRPr lang="en-US" dirty="0"/>
          </a:p>
        </p:txBody>
      </p:sp>
      <p:sp>
        <p:nvSpPr>
          <p:cNvPr id="3" name="Content Placeholder 2"/>
          <p:cNvSpPr>
            <a:spLocks noGrp="1"/>
          </p:cNvSpPr>
          <p:nvPr>
            <p:ph idx="1"/>
          </p:nvPr>
        </p:nvSpPr>
        <p:spPr>
          <a:xfrm>
            <a:off x="0" y="1219200"/>
            <a:ext cx="9144000" cy="5638800"/>
          </a:xfrm>
        </p:spPr>
        <p:txBody>
          <a:bodyPr>
            <a:normAutofit/>
          </a:bodyPr>
          <a:lstStyle/>
          <a:p>
            <a:pPr algn="just">
              <a:buNone/>
            </a:pPr>
            <a:r>
              <a:rPr lang="en-US" sz="2000" dirty="0" smtClean="0"/>
              <a:t>The polypeptide chain of a protein seldom forms just a random coil. Remember that proteins have either a chemical (enzymes) or structural function to fulfill. High specificity requires an  intricate arrangement of 3-dimensional interactions and therefore a defined conformation of the polypeptide chain. </a:t>
            </a:r>
          </a:p>
          <a:p>
            <a:pPr algn="just">
              <a:buNone/>
            </a:pPr>
            <a:r>
              <a:rPr lang="en-US" sz="2000" dirty="0" smtClean="0"/>
              <a:t>The two most common secondary structure arrangements are the right-handed </a:t>
            </a:r>
            <a:r>
              <a:rPr lang="el-GR" sz="2000" dirty="0" smtClean="0"/>
              <a:t>α</a:t>
            </a:r>
            <a:r>
              <a:rPr lang="en-US" sz="2000" dirty="0" smtClean="0"/>
              <a:t>-helix and </a:t>
            </a:r>
            <a:r>
              <a:rPr lang="el-GR" sz="2000" dirty="0" smtClean="0"/>
              <a:t>ß</a:t>
            </a:r>
            <a:r>
              <a:rPr lang="en-US" sz="2000" dirty="0" smtClean="0"/>
              <a:t>-sheets, which can be connected into a large tertiary structure ( or fold) by turns and loops of a variety of types. </a:t>
            </a:r>
          </a:p>
          <a:p>
            <a:pPr algn="just">
              <a:buNone/>
            </a:pPr>
            <a:r>
              <a:rPr lang="en-US" sz="2000" dirty="0" smtClean="0"/>
              <a:t>These two secondary structural elements satisfy a strong hydrogen bond network within the geometric constraints of the bond angles </a:t>
            </a:r>
            <a:r>
              <a:rPr lang="el-GR" sz="2000" dirty="0" smtClean="0"/>
              <a:t>ω</a:t>
            </a:r>
            <a:r>
              <a:rPr lang="en-US" sz="2000" dirty="0" smtClean="0"/>
              <a:t>, </a:t>
            </a:r>
            <a:r>
              <a:rPr lang="el-GR" sz="2000" dirty="0" smtClean="0"/>
              <a:t>φ</a:t>
            </a:r>
            <a:r>
              <a:rPr lang="en-US" sz="2000" dirty="0" smtClean="0"/>
              <a:t>. The </a:t>
            </a:r>
            <a:r>
              <a:rPr lang="el-GR" sz="2000" dirty="0" smtClean="0"/>
              <a:t>ß</a:t>
            </a:r>
            <a:r>
              <a:rPr lang="en-US" sz="2000" dirty="0" smtClean="0"/>
              <a:t>-sheets can be formed by parallel or most common, </a:t>
            </a:r>
            <a:r>
              <a:rPr lang="en-US" sz="2000" dirty="0" err="1" smtClean="0"/>
              <a:t>antiparallel</a:t>
            </a:r>
            <a:r>
              <a:rPr lang="en-US" sz="2000" dirty="0" smtClean="0"/>
              <a:t> arrangement of individual </a:t>
            </a:r>
            <a:r>
              <a:rPr lang="el-GR" sz="2000" dirty="0" smtClean="0"/>
              <a:t>ß</a:t>
            </a:r>
            <a:r>
              <a:rPr lang="en-US" sz="2000" dirty="0" smtClean="0"/>
              <a:t>-strands. </a:t>
            </a:r>
          </a:p>
          <a:p>
            <a:pPr algn="just">
              <a:buNone/>
            </a:pPr>
            <a:r>
              <a:rPr lang="en-US" sz="2000" dirty="0" smtClean="0"/>
              <a:t>The peptide bond has partial double bond character that forces the atoms of the polypeptide backbone to be planar. Thus, the only degrees of freedom for rotation in the polypeptide backbone are around the bonds to the </a:t>
            </a:r>
            <a:r>
              <a:rPr lang="el-GR" sz="2000" dirty="0" smtClean="0"/>
              <a:t>α</a:t>
            </a:r>
            <a:r>
              <a:rPr lang="en-US" sz="2000" dirty="0" smtClean="0"/>
              <a:t>C carbon-</a:t>
            </a:r>
            <a:r>
              <a:rPr lang="el-GR" sz="2000" dirty="0" smtClean="0"/>
              <a:t>φ</a:t>
            </a:r>
            <a:r>
              <a:rPr lang="en-US" sz="2000" dirty="0" smtClean="0"/>
              <a:t> (phi) and </a:t>
            </a:r>
            <a:r>
              <a:rPr lang="el-GR" sz="2000" dirty="0" smtClean="0"/>
              <a:t>ψ</a:t>
            </a:r>
            <a:r>
              <a:rPr lang="en-US" sz="2000" dirty="0" smtClean="0"/>
              <a:t> (psi). </a:t>
            </a:r>
            <a:r>
              <a:rPr lang="en-US" sz="2000" b="1" dirty="0" smtClean="0">
                <a:solidFill>
                  <a:schemeClr val="tx2"/>
                </a:solidFill>
              </a:rPr>
              <a:t> The </a:t>
            </a:r>
            <a:r>
              <a:rPr lang="en-US" sz="2000" b="1" dirty="0" err="1" smtClean="0">
                <a:solidFill>
                  <a:schemeClr val="tx2"/>
                </a:solidFill>
              </a:rPr>
              <a:t>Ramachandran</a:t>
            </a:r>
            <a:r>
              <a:rPr lang="en-US" sz="2000" b="1" dirty="0" smtClean="0">
                <a:solidFill>
                  <a:schemeClr val="tx2"/>
                </a:solidFill>
              </a:rPr>
              <a:t> plot shows those regions of </a:t>
            </a:r>
            <a:r>
              <a:rPr lang="el-GR" sz="2000" b="1" dirty="0" smtClean="0">
                <a:solidFill>
                  <a:schemeClr val="tx2"/>
                </a:solidFill>
              </a:rPr>
              <a:t>φ</a:t>
            </a:r>
            <a:r>
              <a:rPr lang="en-US" sz="2000" b="1" dirty="0" smtClean="0">
                <a:solidFill>
                  <a:schemeClr val="tx2"/>
                </a:solidFill>
              </a:rPr>
              <a:t> (phi) and </a:t>
            </a:r>
            <a:r>
              <a:rPr lang="el-GR" sz="2000" b="1" dirty="0" smtClean="0">
                <a:solidFill>
                  <a:schemeClr val="tx2"/>
                </a:solidFill>
              </a:rPr>
              <a:t>ψ</a:t>
            </a:r>
            <a:r>
              <a:rPr lang="en-US" sz="2000" b="1" dirty="0" smtClean="0">
                <a:solidFill>
                  <a:schemeClr val="tx2"/>
                </a:solidFill>
              </a:rPr>
              <a:t> (psi). </a:t>
            </a:r>
          </a:p>
          <a:p>
            <a:pPr algn="just">
              <a:buNone/>
            </a:pPr>
            <a:endParaRPr lang="en-US" sz="2000" b="1" dirty="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buNone/>
            </a:pPr>
            <a:r>
              <a:rPr lang="en-US" i="1" dirty="0" smtClean="0"/>
              <a:t>The </a:t>
            </a:r>
            <a:r>
              <a:rPr lang="en-US" i="1" dirty="0" err="1" smtClean="0"/>
              <a:t>Ramachandran</a:t>
            </a:r>
            <a:r>
              <a:rPr lang="en-US" i="1" dirty="0" smtClean="0"/>
              <a:t> plot</a:t>
            </a:r>
            <a:r>
              <a:rPr lang="en-US" dirty="0" smtClean="0"/>
              <a:t/>
            </a:r>
            <a:br>
              <a:rPr lang="en-US" dirty="0" smtClean="0"/>
            </a:br>
            <a:r>
              <a:rPr lang="en-US" dirty="0" smtClean="0"/>
              <a:t>A special way for plotting protein torsion angles was introduced by </a:t>
            </a:r>
            <a:r>
              <a:rPr lang="en-US" dirty="0" err="1" smtClean="0"/>
              <a:t>Ramachandran</a:t>
            </a:r>
            <a:r>
              <a:rPr lang="en-US" dirty="0" smtClean="0"/>
              <a:t> and co-authors and since then is called the </a:t>
            </a:r>
            <a:r>
              <a:rPr lang="en-US" dirty="0" err="1" smtClean="0"/>
              <a:t>Ramachandran</a:t>
            </a:r>
            <a:r>
              <a:rPr lang="en-US" dirty="0" smtClean="0"/>
              <a:t> plot. The </a:t>
            </a:r>
            <a:r>
              <a:rPr lang="en-US" dirty="0" err="1" smtClean="0"/>
              <a:t>Ramachandran</a:t>
            </a:r>
            <a:r>
              <a:rPr lang="en-US" dirty="0" smtClean="0"/>
              <a:t> plot provides a way to view the distribution of torsion angles in a protein structure and shows that the torsion angles corresponding to the two major secondary structure elements (α-helices and β-sheets) are clearly clustered within separate regions. The images below correspond to two different structures of the same protein. Each dot in the plot corresponds to an amino acid, with its φ and ψ angles. On the left is a structure at low resolution and on the right is a high-resolution structure.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Secondary Protein Structure Prediction Algorithm </a:t>
            </a:r>
            <a:endParaRPr lang="en-US" dirty="0"/>
          </a:p>
        </p:txBody>
      </p:sp>
      <p:sp>
        <p:nvSpPr>
          <p:cNvPr id="3" name="Content Placeholder 2"/>
          <p:cNvSpPr>
            <a:spLocks noGrp="1"/>
          </p:cNvSpPr>
          <p:nvPr>
            <p:ph idx="1"/>
          </p:nvPr>
        </p:nvSpPr>
        <p:spPr/>
        <p:txBody>
          <a:bodyPr/>
          <a:lstStyle/>
          <a:p>
            <a:r>
              <a:rPr lang="en-US" dirty="0" smtClean="0"/>
              <a:t>PREDATOR</a:t>
            </a:r>
          </a:p>
          <a:p>
            <a:r>
              <a:rPr lang="en-US" dirty="0" smtClean="0"/>
              <a:t>PSIPRED</a:t>
            </a:r>
          </a:p>
          <a:p>
            <a:r>
              <a:rPr lang="en-US" dirty="0" smtClean="0"/>
              <a:t>SPOMA</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TotalTime>
  <Words>2691</Words>
  <Application>Microsoft Office PowerPoint</Application>
  <PresentationFormat>On-screen Show (4:3)</PresentationFormat>
  <Paragraphs>101</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Hierarchy of Protein </vt:lpstr>
      <vt:lpstr>PROTEIN HIERARCHY</vt:lpstr>
      <vt:lpstr>PRIMARY STRUCTURE</vt:lpstr>
      <vt:lpstr>Slide 4</vt:lpstr>
      <vt:lpstr>PROWL </vt:lpstr>
      <vt:lpstr>SECONDARY STRUCTURE</vt:lpstr>
      <vt:lpstr>Conti…..</vt:lpstr>
      <vt:lpstr>Slide 8</vt:lpstr>
      <vt:lpstr>Secondary Protein Structure Prediction Algorithm </vt:lpstr>
      <vt:lpstr>Secondary Protein Structure Prediction Algorithm : PREDATOR</vt:lpstr>
      <vt:lpstr>Secondary Protein Structure Prediction Algorithm : PSIPRED</vt:lpstr>
      <vt:lpstr>Secondary Protein Structure Prediction Algorithm : SPOMA</vt:lpstr>
      <vt:lpstr>Tertiary Structure</vt:lpstr>
      <vt:lpstr>Conti……</vt:lpstr>
      <vt:lpstr>Ab initio folding</vt:lpstr>
      <vt:lpstr>Conti….</vt:lpstr>
      <vt:lpstr>Fold recognition </vt:lpstr>
      <vt:lpstr>Slide 18</vt:lpstr>
      <vt:lpstr>Homology modeling</vt:lpstr>
      <vt:lpstr>Homology modeling is a multistep process</vt:lpstr>
      <vt:lpstr>Template searching, selection and alignment</vt:lpstr>
      <vt:lpstr>Conti….</vt:lpstr>
      <vt:lpstr>Alignment correction in core region</vt:lpstr>
      <vt:lpstr>Backbone, loop, side chain refinement</vt:lpstr>
      <vt:lpstr>Model refinement</vt:lpstr>
      <vt:lpstr>Model evaluation or refinement</vt:lpstr>
      <vt:lpstr>Conti..</vt:lpstr>
      <vt:lpstr>Homology model repositories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Hierarchy of Protein</dc:title>
  <dc:creator>acer</dc:creator>
  <cp:lastModifiedBy>acer</cp:lastModifiedBy>
  <cp:revision>60</cp:revision>
  <dcterms:created xsi:type="dcterms:W3CDTF">2022-01-18T18:43:52Z</dcterms:created>
  <dcterms:modified xsi:type="dcterms:W3CDTF">2022-02-01T02:25:49Z</dcterms:modified>
</cp:coreProperties>
</file>